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43" autoAdjust="0"/>
    <p:restoredTop sz="94660"/>
  </p:normalViewPr>
  <p:slideViewPr>
    <p:cSldViewPr snapToGrid="0">
      <p:cViewPr varScale="1">
        <p:scale>
          <a:sx n="91" d="100"/>
          <a:sy n="91" d="100"/>
        </p:scale>
        <p:origin x="134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AE06B-C54F-4652-AB49-C151A78CB0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CC04EE-1607-4501-B57E-BA7D044484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5AE39E-A6BC-479B-81D8-9BC0DBA130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20BB2-E013-4D8B-BAB7-242018782393}" type="datetimeFigureOut">
              <a:rPr lang="en-US" smtClean="0"/>
              <a:t>5/1/2021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2E8089-2752-417F-8C25-67D52EAB64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204E19-1FC5-4966-9821-0251CC2A8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005BF-4102-4688-A47C-2F9F02A6C5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5260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D315F4-933F-48C1-8E46-7394189A3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BC5CA3-4F67-4C71-BAC6-37BCF0A6B0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11D31B-5EA9-4A15-AA28-23AB138E3B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20BB2-E013-4D8B-BAB7-242018782393}" type="datetimeFigureOut">
              <a:rPr lang="en-US" smtClean="0"/>
              <a:t>5/1/2021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B7DF34-9BAB-44B3-8D95-1056E9A467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18AC94-D7B4-4FB1-8A7E-9102C0162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005BF-4102-4688-A47C-2F9F02A6C5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0814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034E63D-2C0C-4757-8D08-4D6427B762B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DDC61CF-A68E-4D7F-9554-F5C8D86491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0EFE80-1705-420E-82B9-29949EBE64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20BB2-E013-4D8B-BAB7-242018782393}" type="datetimeFigureOut">
              <a:rPr lang="en-US" smtClean="0"/>
              <a:t>5/1/2021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8387D1-4371-4196-9C0D-1FD2871C23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C252AD-6ADD-4385-B6A0-643DCF63B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005BF-4102-4688-A47C-2F9F02A6C5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9485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D1E603-FF0F-4E3C-94EE-92EDC9602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4C3B1E-5B77-4370-9C8C-52AB38BEA4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015CB5-16BE-4323-82E7-471F4F063A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20BB2-E013-4D8B-BAB7-242018782393}" type="datetimeFigureOut">
              <a:rPr lang="en-US" smtClean="0"/>
              <a:t>5/1/2021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8D9143-05ED-47B4-9233-652CE03B4B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DCC725-9EAB-4702-AA3A-D2BDDF057E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005BF-4102-4688-A47C-2F9F02A6C5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4529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F06610-62EC-4AE3-996F-8BDFADC5D5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D2BFBA-244E-4B34-96A1-BCFEC5028B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0C34A2-B568-4098-A5CC-FECC407DAC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20BB2-E013-4D8B-BAB7-242018782393}" type="datetimeFigureOut">
              <a:rPr lang="en-US" smtClean="0"/>
              <a:t>5/1/2021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DBC7D9-BD79-4103-9E61-BF9467D2AC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A6B5CF-7FF4-49B3-8FA6-847CD38C0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005BF-4102-4688-A47C-2F9F02A6C5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6192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2C4D3F-9A0F-44B1-B1FF-500B164BDC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EED7C2-260F-405C-964C-3DA7BEC9CB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2E1B44-61D7-4AEA-A76A-CCE255423F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13EBF3-CFA5-41F6-AE6E-38317F1C5B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20BB2-E013-4D8B-BAB7-242018782393}" type="datetimeFigureOut">
              <a:rPr lang="en-US" smtClean="0"/>
              <a:t>5/1/2021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3A71D8-51AA-4E85-A4A0-B34ADAB31B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DF163C-C2B9-4B03-97B1-24C1CCCDE0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005BF-4102-4688-A47C-2F9F02A6C5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0802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4033D5-201F-4DEE-90A4-784DE04DE9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0BE631-5B08-4F4C-8DCE-A9CEECF6FF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D8490D-E375-49A0-BD87-0EFFDF47FA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10D204-1D92-4443-BC19-79602C672C6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9439EA6-F72D-4F66-BF85-8BBB63FE470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2FC09C5-AB9C-475C-8842-4186192E02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20BB2-E013-4D8B-BAB7-242018782393}" type="datetimeFigureOut">
              <a:rPr lang="en-US" smtClean="0"/>
              <a:t>5/1/2021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B50A348-28E7-453B-8153-77DF16023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E458865-0E1E-4EAF-8660-DF9801743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005BF-4102-4688-A47C-2F9F02A6C5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420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6948AD-70AA-4824-A630-86AE82B33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D2236B1-0FBE-422D-9846-E2D7669231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20BB2-E013-4D8B-BAB7-242018782393}" type="datetimeFigureOut">
              <a:rPr lang="en-US" smtClean="0"/>
              <a:t>5/1/2021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23D98E-DB34-42E3-B2AF-1608E19A06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A41681-0C8A-4AE2-8706-5578666D67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005BF-4102-4688-A47C-2F9F02A6C5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8527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346C487-EE46-408B-8389-E8B94C6566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20BB2-E013-4D8B-BAB7-242018782393}" type="datetimeFigureOut">
              <a:rPr lang="en-US" smtClean="0"/>
              <a:t>5/1/2021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B9888E-B6A1-4FA2-A515-F9718FF867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603E44-9055-4F3F-BDDB-A96F0738F7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005BF-4102-4688-A47C-2F9F02A6C5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6125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88F868-ACF0-492F-BEEF-0F5806BB95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8D223C-C04F-4927-8864-6CC7F16661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21858D-E729-45D4-A1C3-F750E26FC9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C05DB1-C11C-47C7-AA60-9DF3E8C617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20BB2-E013-4D8B-BAB7-242018782393}" type="datetimeFigureOut">
              <a:rPr lang="en-US" smtClean="0"/>
              <a:t>5/1/2021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344346-9A68-4E51-B95B-8A9997AF0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2F482B-6AFD-452E-B446-B65E973CA7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005BF-4102-4688-A47C-2F9F02A6C5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5610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B2FBC5-CFC5-4AF5-9BC7-1C47C2F781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90F95FE-7924-4701-9606-EFA63470419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C73D87-D567-413A-A40A-5A436F6501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DE2A5D-5FB7-4243-A6F6-B5E25E20C2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20BB2-E013-4D8B-BAB7-242018782393}" type="datetimeFigureOut">
              <a:rPr lang="en-US" smtClean="0"/>
              <a:t>5/1/2021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E4FB8B-C093-4A9C-8A01-9E3C012B7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5926CA-981B-4EDA-989C-F03D0A5C1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005BF-4102-4688-A47C-2F9F02A6C5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9243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C7B737B-100C-4F10-8F5B-FE04EE727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C54049-FB54-40F0-9268-68A58BB505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67D9C1-3CEA-4CBD-A0AD-93D0952E34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B20BB2-E013-4D8B-BAB7-242018782393}" type="datetimeFigureOut">
              <a:rPr lang="en-US" smtClean="0"/>
              <a:t>5/1/2021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592351-4690-4BC8-AEBE-B7B89B6184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5FF30-0957-4350-BBF7-00644C8CED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D005BF-4102-4688-A47C-2F9F02A6C5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4642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hyperlink" Target="https://www.npmjs.com/package/nba-api-client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16BC3-749A-486B-A602-B1671BA4E2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64614" y="1783959"/>
            <a:ext cx="4087306" cy="2889114"/>
          </a:xfrm>
        </p:spPr>
        <p:txBody>
          <a:bodyPr anchor="b">
            <a:normAutofit/>
          </a:bodyPr>
          <a:lstStyle/>
          <a:p>
            <a:r>
              <a:rPr lang="en-US" sz="5400" dirty="0"/>
              <a:t>Detecting NBA Highlight Plays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10C087-4AD1-44B3-9144-79548A794E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64612" y="4750893"/>
            <a:ext cx="4087305" cy="1147863"/>
          </a:xfrm>
        </p:spPr>
        <p:txBody>
          <a:bodyPr anchor="t">
            <a:normAutofit/>
          </a:bodyPr>
          <a:lstStyle/>
          <a:p>
            <a:r>
              <a:rPr lang="en-US" sz="3200" dirty="0"/>
              <a:t>Jacob Wilkens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4" descr="Team LeBron rallies to beat Team Giannis | The Sumter Item">
            <a:extLst>
              <a:ext uri="{FF2B5EF4-FFF2-40B4-BE49-F238E27FC236}">
                <a16:creationId xmlns:a16="http://schemas.microsoft.com/office/drawing/2014/main" id="{AEA7CB8F-57CE-4988-9946-094F43A9A6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795"/>
          <a:stretch/>
        </p:blipFill>
        <p:spPr bwMode="auto"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71133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AD8BD7AA-000F-4149-9FF6-E8DB2DE6F1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9792587" cy="6858000"/>
          </a:xfrm>
          <a:custGeom>
            <a:avLst/>
            <a:gdLst>
              <a:gd name="connsiteX0" fmla="*/ 9792587 w 9792587"/>
              <a:gd name="connsiteY0" fmla="*/ 0 h 6858000"/>
              <a:gd name="connsiteX1" fmla="*/ 2339431 w 9792587"/>
              <a:gd name="connsiteY1" fmla="*/ 0 h 6858000"/>
              <a:gd name="connsiteX2" fmla="*/ 2190696 w 9792587"/>
              <a:gd name="connsiteY2" fmla="*/ 145339 h 6858000"/>
              <a:gd name="connsiteX3" fmla="*/ 0 w 9792587"/>
              <a:gd name="connsiteY3" fmla="*/ 5565888 h 6858000"/>
              <a:gd name="connsiteX4" fmla="*/ 79127 w 9792587"/>
              <a:gd name="connsiteY4" fmla="*/ 6681235 h 6858000"/>
              <a:gd name="connsiteX5" fmla="*/ 108694 w 9792587"/>
              <a:gd name="connsiteY5" fmla="*/ 6858000 h 6858000"/>
              <a:gd name="connsiteX6" fmla="*/ 9792587 w 97925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792587" h="6858000">
                <a:moveTo>
                  <a:pt x="9792587" y="0"/>
                </a:moveTo>
                <a:lnTo>
                  <a:pt x="2339431" y="0"/>
                </a:lnTo>
                <a:lnTo>
                  <a:pt x="2190696" y="145339"/>
                </a:lnTo>
                <a:cubicBezTo>
                  <a:pt x="834428" y="1548908"/>
                  <a:pt x="0" y="3459953"/>
                  <a:pt x="0" y="5565888"/>
                </a:cubicBezTo>
                <a:cubicBezTo>
                  <a:pt x="0" y="5944579"/>
                  <a:pt x="26981" y="6316967"/>
                  <a:pt x="79127" y="6681235"/>
                </a:cubicBezTo>
                <a:lnTo>
                  <a:pt x="108694" y="6858000"/>
                </a:lnTo>
                <a:lnTo>
                  <a:pt x="9792587" y="685800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4A4A823-72DC-4BA8-8157-D36A8939A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9492529" cy="6858000"/>
          </a:xfrm>
          <a:custGeom>
            <a:avLst/>
            <a:gdLst>
              <a:gd name="connsiteX0" fmla="*/ 9492529 w 9492529"/>
              <a:gd name="connsiteY0" fmla="*/ 0 h 6858000"/>
              <a:gd name="connsiteX1" fmla="*/ 2472310 w 9492529"/>
              <a:gd name="connsiteY1" fmla="*/ 0 h 6858000"/>
              <a:gd name="connsiteX2" fmla="*/ 2157501 w 9492529"/>
              <a:gd name="connsiteY2" fmla="*/ 301488 h 6858000"/>
              <a:gd name="connsiteX3" fmla="*/ 0 w 9492529"/>
              <a:gd name="connsiteY3" fmla="*/ 5565888 h 6858000"/>
              <a:gd name="connsiteX4" fmla="*/ 76084 w 9492529"/>
              <a:gd name="connsiteY4" fmla="*/ 6638337 h 6858000"/>
              <a:gd name="connsiteX5" fmla="*/ 112827 w 9492529"/>
              <a:gd name="connsiteY5" fmla="*/ 6858000 h 6858000"/>
              <a:gd name="connsiteX6" fmla="*/ 9492529 w 9492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492529" h="6858000">
                <a:moveTo>
                  <a:pt x="9492529" y="0"/>
                </a:moveTo>
                <a:lnTo>
                  <a:pt x="2472310" y="0"/>
                </a:lnTo>
                <a:lnTo>
                  <a:pt x="2157501" y="301488"/>
                </a:lnTo>
                <a:cubicBezTo>
                  <a:pt x="823309" y="1655711"/>
                  <a:pt x="0" y="3514654"/>
                  <a:pt x="0" y="5565888"/>
                </a:cubicBezTo>
                <a:cubicBezTo>
                  <a:pt x="0" y="5930014"/>
                  <a:pt x="25944" y="6288079"/>
                  <a:pt x="76084" y="6638337"/>
                </a:cubicBezTo>
                <a:lnTo>
                  <a:pt x="112827" y="6858000"/>
                </a:lnTo>
                <a:lnTo>
                  <a:pt x="9492529" y="6858000"/>
                </a:lnTo>
                <a:close/>
              </a:path>
            </a:pathLst>
          </a:cu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7D1B9C-4F3F-4CF2-81EE-30B7BD18FE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1445494"/>
            <a:ext cx="7165235" cy="1288238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Goal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88057C-B98C-4557-9D6E-4FDC9DF300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1" y="2897372"/>
            <a:ext cx="7860863" cy="3152553"/>
          </a:xfrm>
        </p:spPr>
        <p:txBody>
          <a:bodyPr anchor="t">
            <a:normAutofit/>
          </a:bodyPr>
          <a:lstStyle/>
          <a:p>
            <a:r>
              <a:rPr lang="en-US" sz="2400" dirty="0"/>
              <a:t>Use play descriptions to train a neural network to identify highlight plays</a:t>
            </a:r>
          </a:p>
          <a:p>
            <a:r>
              <a:rPr lang="en-US" sz="2400" dirty="0"/>
              <a:t>Another way to accomplish this would have been video</a:t>
            </a:r>
          </a:p>
          <a:p>
            <a:pPr lvl="1"/>
            <a:r>
              <a:rPr lang="en-US" sz="2000" dirty="0"/>
              <a:t>Seemed to daunting of a task</a:t>
            </a:r>
          </a:p>
          <a:p>
            <a:r>
              <a:rPr lang="en-US" sz="2400" dirty="0"/>
              <a:t>Score different plays based on the descriptions</a:t>
            </a:r>
          </a:p>
          <a:p>
            <a:r>
              <a:rPr lang="en-US" sz="2400" dirty="0"/>
              <a:t>Higher score means a better play</a:t>
            </a:r>
          </a:p>
        </p:txBody>
      </p:sp>
    </p:spTree>
    <p:extLst>
      <p:ext uri="{BB962C8B-B14F-4D97-AF65-F5344CB8AC3E}">
        <p14:creationId xmlns:p14="http://schemas.microsoft.com/office/powerpoint/2010/main" val="32568966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AD8BD7AA-000F-4149-9FF6-E8DB2DE6F1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9792587" cy="6858000"/>
          </a:xfrm>
          <a:custGeom>
            <a:avLst/>
            <a:gdLst>
              <a:gd name="connsiteX0" fmla="*/ 9792587 w 9792587"/>
              <a:gd name="connsiteY0" fmla="*/ 0 h 6858000"/>
              <a:gd name="connsiteX1" fmla="*/ 2339431 w 9792587"/>
              <a:gd name="connsiteY1" fmla="*/ 0 h 6858000"/>
              <a:gd name="connsiteX2" fmla="*/ 2190696 w 9792587"/>
              <a:gd name="connsiteY2" fmla="*/ 145339 h 6858000"/>
              <a:gd name="connsiteX3" fmla="*/ 0 w 9792587"/>
              <a:gd name="connsiteY3" fmla="*/ 5565888 h 6858000"/>
              <a:gd name="connsiteX4" fmla="*/ 79127 w 9792587"/>
              <a:gd name="connsiteY4" fmla="*/ 6681235 h 6858000"/>
              <a:gd name="connsiteX5" fmla="*/ 108694 w 9792587"/>
              <a:gd name="connsiteY5" fmla="*/ 6858000 h 6858000"/>
              <a:gd name="connsiteX6" fmla="*/ 9792587 w 97925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792587" h="6858000">
                <a:moveTo>
                  <a:pt x="9792587" y="0"/>
                </a:moveTo>
                <a:lnTo>
                  <a:pt x="2339431" y="0"/>
                </a:lnTo>
                <a:lnTo>
                  <a:pt x="2190696" y="145339"/>
                </a:lnTo>
                <a:cubicBezTo>
                  <a:pt x="834428" y="1548908"/>
                  <a:pt x="0" y="3459953"/>
                  <a:pt x="0" y="5565888"/>
                </a:cubicBezTo>
                <a:cubicBezTo>
                  <a:pt x="0" y="5944579"/>
                  <a:pt x="26981" y="6316967"/>
                  <a:pt x="79127" y="6681235"/>
                </a:cubicBezTo>
                <a:lnTo>
                  <a:pt x="108694" y="6858000"/>
                </a:lnTo>
                <a:lnTo>
                  <a:pt x="9792587" y="685800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4A4A823-72DC-4BA8-8157-D36A8939A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9492529" cy="6858000"/>
          </a:xfrm>
          <a:custGeom>
            <a:avLst/>
            <a:gdLst>
              <a:gd name="connsiteX0" fmla="*/ 9492529 w 9492529"/>
              <a:gd name="connsiteY0" fmla="*/ 0 h 6858000"/>
              <a:gd name="connsiteX1" fmla="*/ 2472310 w 9492529"/>
              <a:gd name="connsiteY1" fmla="*/ 0 h 6858000"/>
              <a:gd name="connsiteX2" fmla="*/ 2157501 w 9492529"/>
              <a:gd name="connsiteY2" fmla="*/ 301488 h 6858000"/>
              <a:gd name="connsiteX3" fmla="*/ 0 w 9492529"/>
              <a:gd name="connsiteY3" fmla="*/ 5565888 h 6858000"/>
              <a:gd name="connsiteX4" fmla="*/ 76084 w 9492529"/>
              <a:gd name="connsiteY4" fmla="*/ 6638337 h 6858000"/>
              <a:gd name="connsiteX5" fmla="*/ 112827 w 9492529"/>
              <a:gd name="connsiteY5" fmla="*/ 6858000 h 6858000"/>
              <a:gd name="connsiteX6" fmla="*/ 9492529 w 9492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492529" h="6858000">
                <a:moveTo>
                  <a:pt x="9492529" y="0"/>
                </a:moveTo>
                <a:lnTo>
                  <a:pt x="2472310" y="0"/>
                </a:lnTo>
                <a:lnTo>
                  <a:pt x="2157501" y="301488"/>
                </a:lnTo>
                <a:cubicBezTo>
                  <a:pt x="823309" y="1655711"/>
                  <a:pt x="0" y="3514654"/>
                  <a:pt x="0" y="5565888"/>
                </a:cubicBezTo>
                <a:cubicBezTo>
                  <a:pt x="0" y="5930014"/>
                  <a:pt x="25944" y="6288079"/>
                  <a:pt x="76084" y="6638337"/>
                </a:cubicBezTo>
                <a:lnTo>
                  <a:pt x="112827" y="6858000"/>
                </a:lnTo>
                <a:lnTo>
                  <a:pt x="9492529" y="6858000"/>
                </a:lnTo>
                <a:close/>
              </a:path>
            </a:pathLst>
          </a:cu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47DB0A-512B-423F-9206-9C9A8B866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1445494"/>
            <a:ext cx="7165235" cy="1288238"/>
          </a:xfrm>
        </p:spPr>
        <p:txBody>
          <a:bodyPr anchor="ctr">
            <a:normAutofit/>
          </a:bodyPr>
          <a:lstStyle/>
          <a:p>
            <a:r>
              <a:rPr lang="en-US" dirty="0"/>
              <a:t>Data Gathering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DDBEA0-C2A8-4EA8-B522-EBB91C0338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1" y="2897372"/>
            <a:ext cx="7860863" cy="3152553"/>
          </a:xfrm>
        </p:spPr>
        <p:txBody>
          <a:bodyPr anchor="t">
            <a:normAutofit/>
          </a:bodyPr>
          <a:lstStyle/>
          <a:p>
            <a:r>
              <a:rPr lang="en-US" sz="2400" dirty="0"/>
              <a:t>There are sites which sold the desired data (www.bigdataball.com)</a:t>
            </a:r>
          </a:p>
          <a:p>
            <a:pPr lvl="1"/>
            <a:r>
              <a:rPr lang="en-US" sz="2000" dirty="0"/>
              <a:t>Cost $30 for one season and $56 - $352 for multiple seasons.</a:t>
            </a:r>
          </a:p>
          <a:p>
            <a:r>
              <a:rPr lang="en-US" sz="2400" dirty="0"/>
              <a:t>Searched for a free solution</a:t>
            </a:r>
          </a:p>
          <a:p>
            <a:r>
              <a:rPr lang="en-US" sz="2400" dirty="0"/>
              <a:t>Found a node package for </a:t>
            </a:r>
            <a:r>
              <a:rPr lang="en-US" sz="2400" dirty="0" err="1"/>
              <a:t>nodejs</a:t>
            </a:r>
            <a:r>
              <a:rPr lang="en-US" sz="2400" dirty="0"/>
              <a:t> to use (</a:t>
            </a:r>
            <a:r>
              <a:rPr lang="en-US" sz="2400" dirty="0" err="1"/>
              <a:t>nba</a:t>
            </a:r>
            <a:r>
              <a:rPr lang="en-US" sz="2400" dirty="0"/>
              <a:t>-</a:t>
            </a:r>
            <a:r>
              <a:rPr lang="en-US" sz="2400" dirty="0" err="1"/>
              <a:t>api</a:t>
            </a:r>
            <a:r>
              <a:rPr lang="en-US" sz="2400" dirty="0"/>
              <a:t>-client)</a:t>
            </a:r>
          </a:p>
          <a:p>
            <a:pPr lvl="1"/>
            <a:r>
              <a:rPr lang="en-US" sz="2000" dirty="0">
                <a:hlinkClick r:id="rId2"/>
              </a:rPr>
              <a:t>https://www.npmjs.com/package/nba-api-client</a:t>
            </a:r>
            <a:endParaRPr lang="en-US" sz="2000" dirty="0"/>
          </a:p>
          <a:p>
            <a:endParaRPr lang="en-US" sz="2400" dirty="0"/>
          </a:p>
        </p:txBody>
      </p:sp>
      <p:pic>
        <p:nvPicPr>
          <p:cNvPr id="2050" name="Picture 2" descr="BigDataBall: Materials for no-code sports data science">
            <a:extLst>
              <a:ext uri="{FF2B5EF4-FFF2-40B4-BE49-F238E27FC236}">
                <a16:creationId xmlns:a16="http://schemas.microsoft.com/office/drawing/2014/main" id="{2BB0DB2B-597F-4E6C-824F-E0CEAA210B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4194" y="519430"/>
            <a:ext cx="7591425" cy="110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51CC982-42C1-46BA-8DC4-D07EC6EB03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8744" y="5385840"/>
            <a:ext cx="5870899" cy="1328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9314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DEDF9B-00D4-4739-B943-4812267D3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803325"/>
            <a:ext cx="5314536" cy="1325563"/>
          </a:xfrm>
        </p:spPr>
        <p:txBody>
          <a:bodyPr>
            <a:normAutofit/>
          </a:bodyPr>
          <a:lstStyle/>
          <a:p>
            <a:r>
              <a:rPr lang="en-US" dirty="0"/>
              <a:t>Grouping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82C261-D2B1-43F7-BAB3-EDC298A3BA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2279018"/>
            <a:ext cx="5314543" cy="3375920"/>
          </a:xfrm>
        </p:spPr>
        <p:txBody>
          <a:bodyPr anchor="t">
            <a:normAutofit/>
          </a:bodyPr>
          <a:lstStyle/>
          <a:p>
            <a:r>
              <a:rPr lang="en-US" sz="1700"/>
              <a:t>Data used was saved to a CSV</a:t>
            </a:r>
          </a:p>
          <a:p>
            <a:r>
              <a:rPr lang="en-US" sz="1700"/>
              <a:t>Play descriptions from the 2019-20 seasons from the Bucks</a:t>
            </a:r>
          </a:p>
          <a:p>
            <a:pPr lvl="1"/>
            <a:r>
              <a:rPr lang="en-US" sz="1700"/>
              <a:t>About 60 seasons as that season was cancelled because of Covid</a:t>
            </a:r>
          </a:p>
          <a:p>
            <a:pPr lvl="1"/>
            <a:r>
              <a:rPr lang="en-US" sz="1700"/>
              <a:t>30,000 rows and only 20,000 were usable (10,000 being subs and fouls)</a:t>
            </a:r>
          </a:p>
          <a:p>
            <a:r>
              <a:rPr lang="en-US" sz="1700"/>
              <a:t>Test data was 20 games from Lakers from same season</a:t>
            </a:r>
          </a:p>
          <a:p>
            <a:pPr lvl="1"/>
            <a:r>
              <a:rPr lang="en-US" sz="1700"/>
              <a:t>5,000 actual rows</a:t>
            </a:r>
          </a:p>
          <a:p>
            <a:r>
              <a:rPr lang="en-US" sz="1700"/>
              <a:t>Data was put into a database</a:t>
            </a:r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CF62D2A7-8207-488C-9F46-316BA81A16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8278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074" name="Picture 2" descr="Eight Common Database Design Bad Practices | Toptal">
            <a:extLst>
              <a:ext uri="{FF2B5EF4-FFF2-40B4-BE49-F238E27FC236}">
                <a16:creationId xmlns:a16="http://schemas.microsoft.com/office/drawing/2014/main" id="{2509C1EF-4CDC-4715-A271-3233775346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65" r="24179" b="-4"/>
          <a:stretch/>
        </p:blipFill>
        <p:spPr bwMode="auto">
          <a:xfrm>
            <a:off x="6750141" y="-2"/>
            <a:ext cx="5441859" cy="5654940"/>
          </a:xfrm>
          <a:custGeom>
            <a:avLst/>
            <a:gdLst/>
            <a:ahLst/>
            <a:cxnLst/>
            <a:rect l="l" t="t" r="r" b="b"/>
            <a:pathLst>
              <a:path w="5441859" h="5654940">
                <a:moveTo>
                  <a:pt x="1041368" y="0"/>
                </a:moveTo>
                <a:lnTo>
                  <a:pt x="5441859" y="0"/>
                </a:lnTo>
                <a:lnTo>
                  <a:pt x="5441859" y="4820612"/>
                </a:lnTo>
                <a:lnTo>
                  <a:pt x="5285166" y="4957981"/>
                </a:lnTo>
                <a:cubicBezTo>
                  <a:pt x="4729628" y="5394557"/>
                  <a:pt x="4029081" y="5654940"/>
                  <a:pt x="3267719" y="5654940"/>
                </a:cubicBezTo>
                <a:cubicBezTo>
                  <a:pt x="1463008" y="5654940"/>
                  <a:pt x="0" y="4191932"/>
                  <a:pt x="0" y="2387221"/>
                </a:cubicBezTo>
                <a:cubicBezTo>
                  <a:pt x="0" y="1484866"/>
                  <a:pt x="365752" y="667936"/>
                  <a:pt x="957093" y="7659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63130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AD8BD7AA-000F-4149-9FF6-E8DB2DE6F1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9792587" cy="6858000"/>
          </a:xfrm>
          <a:custGeom>
            <a:avLst/>
            <a:gdLst>
              <a:gd name="connsiteX0" fmla="*/ 9792587 w 9792587"/>
              <a:gd name="connsiteY0" fmla="*/ 0 h 6858000"/>
              <a:gd name="connsiteX1" fmla="*/ 2339431 w 9792587"/>
              <a:gd name="connsiteY1" fmla="*/ 0 h 6858000"/>
              <a:gd name="connsiteX2" fmla="*/ 2190696 w 9792587"/>
              <a:gd name="connsiteY2" fmla="*/ 145339 h 6858000"/>
              <a:gd name="connsiteX3" fmla="*/ 0 w 9792587"/>
              <a:gd name="connsiteY3" fmla="*/ 5565888 h 6858000"/>
              <a:gd name="connsiteX4" fmla="*/ 79127 w 9792587"/>
              <a:gd name="connsiteY4" fmla="*/ 6681235 h 6858000"/>
              <a:gd name="connsiteX5" fmla="*/ 108694 w 9792587"/>
              <a:gd name="connsiteY5" fmla="*/ 6858000 h 6858000"/>
              <a:gd name="connsiteX6" fmla="*/ 9792587 w 97925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792587" h="6858000">
                <a:moveTo>
                  <a:pt x="9792587" y="0"/>
                </a:moveTo>
                <a:lnTo>
                  <a:pt x="2339431" y="0"/>
                </a:lnTo>
                <a:lnTo>
                  <a:pt x="2190696" y="145339"/>
                </a:lnTo>
                <a:cubicBezTo>
                  <a:pt x="834428" y="1548908"/>
                  <a:pt x="0" y="3459953"/>
                  <a:pt x="0" y="5565888"/>
                </a:cubicBezTo>
                <a:cubicBezTo>
                  <a:pt x="0" y="5944579"/>
                  <a:pt x="26981" y="6316967"/>
                  <a:pt x="79127" y="6681235"/>
                </a:cubicBezTo>
                <a:lnTo>
                  <a:pt x="108694" y="6858000"/>
                </a:lnTo>
                <a:lnTo>
                  <a:pt x="9792587" y="685800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4A4A823-72DC-4BA8-8157-D36A8939A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9492529" cy="6858000"/>
          </a:xfrm>
          <a:custGeom>
            <a:avLst/>
            <a:gdLst>
              <a:gd name="connsiteX0" fmla="*/ 9492529 w 9492529"/>
              <a:gd name="connsiteY0" fmla="*/ 0 h 6858000"/>
              <a:gd name="connsiteX1" fmla="*/ 2472310 w 9492529"/>
              <a:gd name="connsiteY1" fmla="*/ 0 h 6858000"/>
              <a:gd name="connsiteX2" fmla="*/ 2157501 w 9492529"/>
              <a:gd name="connsiteY2" fmla="*/ 301488 h 6858000"/>
              <a:gd name="connsiteX3" fmla="*/ 0 w 9492529"/>
              <a:gd name="connsiteY3" fmla="*/ 5565888 h 6858000"/>
              <a:gd name="connsiteX4" fmla="*/ 76084 w 9492529"/>
              <a:gd name="connsiteY4" fmla="*/ 6638337 h 6858000"/>
              <a:gd name="connsiteX5" fmla="*/ 112827 w 9492529"/>
              <a:gd name="connsiteY5" fmla="*/ 6858000 h 6858000"/>
              <a:gd name="connsiteX6" fmla="*/ 9492529 w 9492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492529" h="6858000">
                <a:moveTo>
                  <a:pt x="9492529" y="0"/>
                </a:moveTo>
                <a:lnTo>
                  <a:pt x="2472310" y="0"/>
                </a:lnTo>
                <a:lnTo>
                  <a:pt x="2157501" y="301488"/>
                </a:lnTo>
                <a:cubicBezTo>
                  <a:pt x="823309" y="1655711"/>
                  <a:pt x="0" y="3514654"/>
                  <a:pt x="0" y="5565888"/>
                </a:cubicBezTo>
                <a:cubicBezTo>
                  <a:pt x="0" y="5930014"/>
                  <a:pt x="25944" y="6288079"/>
                  <a:pt x="76084" y="6638337"/>
                </a:cubicBezTo>
                <a:lnTo>
                  <a:pt x="112827" y="6858000"/>
                </a:lnTo>
                <a:lnTo>
                  <a:pt x="9492529" y="6858000"/>
                </a:lnTo>
                <a:close/>
              </a:path>
            </a:pathLst>
          </a:cu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45CC8D-90DE-438C-AB91-128BAEEBE6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1445494"/>
            <a:ext cx="7165235" cy="1288238"/>
          </a:xfrm>
        </p:spPr>
        <p:txBody>
          <a:bodyPr anchor="ctr">
            <a:normAutofit/>
          </a:bodyPr>
          <a:lstStyle/>
          <a:p>
            <a:r>
              <a:rPr lang="en-US" dirty="0"/>
              <a:t>SQL Server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2A3498-CD78-46F9-898B-B4061800E9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2897372"/>
            <a:ext cx="7860863" cy="3152553"/>
          </a:xfrm>
        </p:spPr>
        <p:txBody>
          <a:bodyPr anchor="t">
            <a:normAutofit fontScale="92500" lnSpcReduction="10000"/>
          </a:bodyPr>
          <a:lstStyle/>
          <a:p>
            <a:r>
              <a:rPr lang="en-US" sz="2400" dirty="0"/>
              <a:t>Constructed multiple tables for data at different stages</a:t>
            </a:r>
          </a:p>
          <a:p>
            <a:r>
              <a:rPr lang="en-US" sz="2400" dirty="0"/>
              <a:t>Rows were linked by GAME_ID and </a:t>
            </a:r>
            <a:r>
              <a:rPr lang="en-US" sz="2400" dirty="0" err="1"/>
              <a:t>EventNum</a:t>
            </a:r>
            <a:endParaRPr lang="en-US" sz="2400" dirty="0"/>
          </a:p>
          <a:p>
            <a:r>
              <a:rPr lang="en-US" sz="2400" dirty="0"/>
              <a:t>There was a DATA table which held all information</a:t>
            </a:r>
          </a:p>
          <a:p>
            <a:r>
              <a:rPr lang="en-US" sz="2400" dirty="0"/>
              <a:t>DATA_SHORT held the short description of the play</a:t>
            </a:r>
          </a:p>
          <a:p>
            <a:r>
              <a:rPr lang="en-US" sz="2400" dirty="0"/>
              <a:t>SCORING held phrases and each phrase was individually scored</a:t>
            </a:r>
          </a:p>
          <a:p>
            <a:r>
              <a:rPr lang="en-US" sz="2400" dirty="0"/>
              <a:t>PLAYER_WEIGHT had a score for an individual player based on significance</a:t>
            </a:r>
          </a:p>
          <a:p>
            <a:pPr lvl="1"/>
            <a:r>
              <a:rPr lang="en-US" sz="2000" dirty="0"/>
              <a:t>https://nbamath.com/crystalbasketball-ranking-all-nba-players-for-2019-20/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B9FA8F-250A-4E81-A76D-6B8655F955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0513" y="3923891"/>
            <a:ext cx="3753374" cy="2934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3988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CB5DFCDA-694D-4637-8E9B-038575194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0" y="0"/>
            <a:ext cx="9952075" cy="6858000"/>
          </a:xfrm>
          <a:custGeom>
            <a:avLst/>
            <a:gdLst>
              <a:gd name="connsiteX0" fmla="*/ 9952075 w 9952075"/>
              <a:gd name="connsiteY0" fmla="*/ 6858000 h 6858000"/>
              <a:gd name="connsiteX1" fmla="*/ 108694 w 9952075"/>
              <a:gd name="connsiteY1" fmla="*/ 6858000 h 6858000"/>
              <a:gd name="connsiteX2" fmla="*/ 79127 w 9952075"/>
              <a:gd name="connsiteY2" fmla="*/ 6681235 h 6858000"/>
              <a:gd name="connsiteX3" fmla="*/ 0 w 9952075"/>
              <a:gd name="connsiteY3" fmla="*/ 5565888 h 6858000"/>
              <a:gd name="connsiteX4" fmla="*/ 2190696 w 9952075"/>
              <a:gd name="connsiteY4" fmla="*/ 145339 h 6858000"/>
              <a:gd name="connsiteX5" fmla="*/ 2339431 w 9952075"/>
              <a:gd name="connsiteY5" fmla="*/ 0 h 6858000"/>
              <a:gd name="connsiteX6" fmla="*/ 9952075 w 9952075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52075" h="6858000">
                <a:moveTo>
                  <a:pt x="9952075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9952075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E4DB276E-BFF1-43F5-AB90-7ABA4B9A91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0" y="0"/>
            <a:ext cx="9652017" cy="6858000"/>
          </a:xfrm>
          <a:custGeom>
            <a:avLst/>
            <a:gdLst>
              <a:gd name="connsiteX0" fmla="*/ 9652017 w 9652017"/>
              <a:gd name="connsiteY0" fmla="*/ 6858000 h 6858000"/>
              <a:gd name="connsiteX1" fmla="*/ 112827 w 9652017"/>
              <a:gd name="connsiteY1" fmla="*/ 6858000 h 6858000"/>
              <a:gd name="connsiteX2" fmla="*/ 76084 w 9652017"/>
              <a:gd name="connsiteY2" fmla="*/ 6638337 h 6858000"/>
              <a:gd name="connsiteX3" fmla="*/ 0 w 9652017"/>
              <a:gd name="connsiteY3" fmla="*/ 5565888 h 6858000"/>
              <a:gd name="connsiteX4" fmla="*/ 2157501 w 9652017"/>
              <a:gd name="connsiteY4" fmla="*/ 301488 h 6858000"/>
              <a:gd name="connsiteX5" fmla="*/ 2472310 w 9652017"/>
              <a:gd name="connsiteY5" fmla="*/ 0 h 6858000"/>
              <a:gd name="connsiteX6" fmla="*/ 9652017 w 9652017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652017" h="6858000">
                <a:moveTo>
                  <a:pt x="9652017" y="6858000"/>
                </a:moveTo>
                <a:lnTo>
                  <a:pt x="112827" y="6858000"/>
                </a:lnTo>
                <a:lnTo>
                  <a:pt x="76084" y="6638337"/>
                </a:lnTo>
                <a:cubicBezTo>
                  <a:pt x="25944" y="6288079"/>
                  <a:pt x="0" y="5930014"/>
                  <a:pt x="0" y="5565888"/>
                </a:cubicBezTo>
                <a:cubicBezTo>
                  <a:pt x="0" y="3514654"/>
                  <a:pt x="823309" y="1655711"/>
                  <a:pt x="2157501" y="301488"/>
                </a:cubicBezTo>
                <a:lnTo>
                  <a:pt x="2472310" y="0"/>
                </a:lnTo>
                <a:lnTo>
                  <a:pt x="9652017" y="0"/>
                </a:lnTo>
                <a:close/>
              </a:path>
            </a:pathLst>
          </a:cu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83047F-47F9-497D-8563-1128011F40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78993"/>
            <a:ext cx="7757694" cy="1288238"/>
          </a:xfrm>
        </p:spPr>
        <p:txBody>
          <a:bodyPr anchor="b">
            <a:normAutofit/>
          </a:bodyPr>
          <a:lstStyle/>
          <a:p>
            <a:r>
              <a:rPr lang="en-US" dirty="0"/>
              <a:t>Scoring of Plays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D49BFB-5942-400A-BD55-511A0056A1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556" y="1009245"/>
            <a:ext cx="6863082" cy="1472610"/>
          </a:xfrm>
        </p:spPr>
        <p:txBody>
          <a:bodyPr anchor="t">
            <a:noAutofit/>
          </a:bodyPr>
          <a:lstStyle/>
          <a:p>
            <a:r>
              <a:rPr lang="en-US" sz="1800" dirty="0"/>
              <a:t>Each record could have a home, neutral, or visitor description</a:t>
            </a:r>
          </a:p>
          <a:p>
            <a:r>
              <a:rPr lang="en-US" sz="1800" dirty="0"/>
              <a:t>Phrases were split on a ‘</a:t>
            </a:r>
          </a:p>
          <a:p>
            <a:r>
              <a:rPr lang="en-US" sz="1800" dirty="0"/>
              <a:t>A table was derived based on these phrases and each phrase had a score</a:t>
            </a:r>
          </a:p>
          <a:p>
            <a:r>
              <a:rPr lang="en-US" sz="1800" dirty="0"/>
              <a:t>The idea was to total all the phrases and player weight to find highlight plays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BFDEBD-1FC9-487A-B064-C21B8CE8BD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82" y="3034816"/>
            <a:ext cx="11793596" cy="3458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5098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CB5DFCDA-694D-4637-8E9B-038575194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0" y="0"/>
            <a:ext cx="9952075" cy="6858000"/>
          </a:xfrm>
          <a:custGeom>
            <a:avLst/>
            <a:gdLst>
              <a:gd name="connsiteX0" fmla="*/ 9952075 w 9952075"/>
              <a:gd name="connsiteY0" fmla="*/ 6858000 h 6858000"/>
              <a:gd name="connsiteX1" fmla="*/ 108694 w 9952075"/>
              <a:gd name="connsiteY1" fmla="*/ 6858000 h 6858000"/>
              <a:gd name="connsiteX2" fmla="*/ 79127 w 9952075"/>
              <a:gd name="connsiteY2" fmla="*/ 6681235 h 6858000"/>
              <a:gd name="connsiteX3" fmla="*/ 0 w 9952075"/>
              <a:gd name="connsiteY3" fmla="*/ 5565888 h 6858000"/>
              <a:gd name="connsiteX4" fmla="*/ 2190696 w 9952075"/>
              <a:gd name="connsiteY4" fmla="*/ 145339 h 6858000"/>
              <a:gd name="connsiteX5" fmla="*/ 2339431 w 9952075"/>
              <a:gd name="connsiteY5" fmla="*/ 0 h 6858000"/>
              <a:gd name="connsiteX6" fmla="*/ 9952075 w 9952075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52075" h="6858000">
                <a:moveTo>
                  <a:pt x="9952075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9952075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E4DB276E-BFF1-43F5-AB90-7ABA4B9A91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0" y="0"/>
            <a:ext cx="9652017" cy="6858000"/>
          </a:xfrm>
          <a:custGeom>
            <a:avLst/>
            <a:gdLst>
              <a:gd name="connsiteX0" fmla="*/ 9652017 w 9652017"/>
              <a:gd name="connsiteY0" fmla="*/ 6858000 h 6858000"/>
              <a:gd name="connsiteX1" fmla="*/ 112827 w 9652017"/>
              <a:gd name="connsiteY1" fmla="*/ 6858000 h 6858000"/>
              <a:gd name="connsiteX2" fmla="*/ 76084 w 9652017"/>
              <a:gd name="connsiteY2" fmla="*/ 6638337 h 6858000"/>
              <a:gd name="connsiteX3" fmla="*/ 0 w 9652017"/>
              <a:gd name="connsiteY3" fmla="*/ 5565888 h 6858000"/>
              <a:gd name="connsiteX4" fmla="*/ 2157501 w 9652017"/>
              <a:gd name="connsiteY4" fmla="*/ 301488 h 6858000"/>
              <a:gd name="connsiteX5" fmla="*/ 2472310 w 9652017"/>
              <a:gd name="connsiteY5" fmla="*/ 0 h 6858000"/>
              <a:gd name="connsiteX6" fmla="*/ 9652017 w 9652017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652017" h="6858000">
                <a:moveTo>
                  <a:pt x="9652017" y="6858000"/>
                </a:moveTo>
                <a:lnTo>
                  <a:pt x="112827" y="6858000"/>
                </a:lnTo>
                <a:lnTo>
                  <a:pt x="76084" y="6638337"/>
                </a:lnTo>
                <a:cubicBezTo>
                  <a:pt x="25944" y="6288079"/>
                  <a:pt x="0" y="5930014"/>
                  <a:pt x="0" y="5565888"/>
                </a:cubicBezTo>
                <a:cubicBezTo>
                  <a:pt x="0" y="3514654"/>
                  <a:pt x="823309" y="1655711"/>
                  <a:pt x="2157501" y="301488"/>
                </a:cubicBezTo>
                <a:lnTo>
                  <a:pt x="2472310" y="0"/>
                </a:lnTo>
                <a:lnTo>
                  <a:pt x="9652017" y="0"/>
                </a:lnTo>
                <a:close/>
              </a:path>
            </a:pathLst>
          </a:cu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F9A6AF-1430-4005-A6B3-C93B47BF9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7757694" cy="1288238"/>
          </a:xfrm>
        </p:spPr>
        <p:txBody>
          <a:bodyPr anchor="b">
            <a:normAutofit/>
          </a:bodyPr>
          <a:lstStyle/>
          <a:p>
            <a:r>
              <a:rPr lang="en-US" dirty="0"/>
              <a:t>Notes about Scoring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E8EF16-B25F-40CF-88BC-F31294F4B7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956390"/>
            <a:ext cx="7322290" cy="3907465"/>
          </a:xfrm>
        </p:spPr>
        <p:txBody>
          <a:bodyPr anchor="t">
            <a:normAutofit/>
          </a:bodyPr>
          <a:lstStyle/>
          <a:p>
            <a:r>
              <a:rPr lang="en-US" sz="2400" dirty="0"/>
              <a:t>Dunks were scored highest out of all phrases</a:t>
            </a:r>
          </a:p>
          <a:p>
            <a:r>
              <a:rPr lang="en-US" sz="2400" dirty="0"/>
              <a:t>Misses were scored to be 0</a:t>
            </a:r>
          </a:p>
          <a:p>
            <a:r>
              <a:rPr lang="en-US" sz="2400" dirty="0"/>
              <a:t>There could be more phrases as only 60 games were used in the data set</a:t>
            </a:r>
          </a:p>
          <a:p>
            <a:r>
              <a:rPr lang="en-US" sz="2400" dirty="0"/>
              <a:t>Goal was to reduce each description to generic phrases to score</a:t>
            </a:r>
          </a:p>
          <a:p>
            <a:r>
              <a:rPr lang="en-US" sz="2400" dirty="0"/>
              <a:t>Remove extra information such as the stat line and team name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FD57D9-3418-475A-AEFC-36DD7FB66D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2146" y="1794579"/>
            <a:ext cx="3443454" cy="467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9624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E5BEE-A1ED-4FCA-B6B1-530FD30E65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803325"/>
            <a:ext cx="5314536" cy="1325563"/>
          </a:xfrm>
        </p:spPr>
        <p:txBody>
          <a:bodyPr>
            <a:normAutofit/>
          </a:bodyPr>
          <a:lstStyle/>
          <a:p>
            <a:r>
              <a:rPr lang="en-US" dirty="0"/>
              <a:t>Shortcomings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5EB515-B2DE-4E63-A2B2-FCCB915AE2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2279018"/>
            <a:ext cx="5314543" cy="3375920"/>
          </a:xfrm>
        </p:spPr>
        <p:txBody>
          <a:bodyPr anchor="t">
            <a:normAutofit/>
          </a:bodyPr>
          <a:lstStyle/>
          <a:p>
            <a:r>
              <a:rPr lang="en-US" sz="1800"/>
              <a:t>Spent too much time preparing the data and did not get to implementing the neural network</a:t>
            </a:r>
          </a:p>
          <a:p>
            <a:pPr lvl="1"/>
            <a:r>
              <a:rPr lang="en-US" sz="1800"/>
              <a:t>Would have used KERAS</a:t>
            </a:r>
          </a:p>
          <a:p>
            <a:r>
              <a:rPr lang="en-US" sz="1800"/>
              <a:t>Word descriptions leave out important details</a:t>
            </a:r>
          </a:p>
          <a:p>
            <a:pPr lvl="1"/>
            <a:r>
              <a:rPr lang="en-US" sz="1800"/>
              <a:t>Ankle breakers, posterizers (dunking on someone), and clutch shots</a:t>
            </a:r>
          </a:p>
          <a:p>
            <a:r>
              <a:rPr lang="en-US" sz="1800"/>
              <a:t>Did have access to time and score for each play</a:t>
            </a:r>
          </a:p>
          <a:p>
            <a:pPr lvl="1"/>
            <a:r>
              <a:rPr lang="en-US" sz="1800"/>
              <a:t>Would have implemented a time scoring multiplier</a:t>
            </a:r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CF62D2A7-8207-488C-9F46-316BA81A16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8278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098" name="Picture 2" descr="Shortcomings Image &amp; Photo (Free Trial) | Bigstock">
            <a:extLst>
              <a:ext uri="{FF2B5EF4-FFF2-40B4-BE49-F238E27FC236}">
                <a16:creationId xmlns:a16="http://schemas.microsoft.com/office/drawing/2014/main" id="{956C96EA-2197-4481-AD75-4C475E8F72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56" r="17306" b="-1"/>
          <a:stretch/>
        </p:blipFill>
        <p:spPr bwMode="auto">
          <a:xfrm>
            <a:off x="6750141" y="-2"/>
            <a:ext cx="5441859" cy="5654940"/>
          </a:xfrm>
          <a:custGeom>
            <a:avLst/>
            <a:gdLst/>
            <a:ahLst/>
            <a:cxnLst/>
            <a:rect l="l" t="t" r="r" b="b"/>
            <a:pathLst>
              <a:path w="5441859" h="5654940">
                <a:moveTo>
                  <a:pt x="1041368" y="0"/>
                </a:moveTo>
                <a:lnTo>
                  <a:pt x="5441859" y="0"/>
                </a:lnTo>
                <a:lnTo>
                  <a:pt x="5441859" y="4820612"/>
                </a:lnTo>
                <a:lnTo>
                  <a:pt x="5285166" y="4957981"/>
                </a:lnTo>
                <a:cubicBezTo>
                  <a:pt x="4729628" y="5394557"/>
                  <a:pt x="4029081" y="5654940"/>
                  <a:pt x="3267719" y="5654940"/>
                </a:cubicBezTo>
                <a:cubicBezTo>
                  <a:pt x="1463008" y="5654940"/>
                  <a:pt x="0" y="4191932"/>
                  <a:pt x="0" y="2387221"/>
                </a:cubicBezTo>
                <a:cubicBezTo>
                  <a:pt x="0" y="1484866"/>
                  <a:pt x="365752" y="667936"/>
                  <a:pt x="957093" y="7659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39846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B0792D4F-247E-46FE-85FC-881DEFA41D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CA90F0-CDF6-4E32-8749-2E86FFD91D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932688"/>
            <a:ext cx="4892040" cy="1773936"/>
          </a:xfrm>
        </p:spPr>
        <p:txBody>
          <a:bodyPr anchor="b">
            <a:normAutofit/>
          </a:bodyPr>
          <a:lstStyle/>
          <a:p>
            <a:r>
              <a:rPr lang="en-US" sz="4000"/>
              <a:t>Final Thoughts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033D8E-A52A-4EA5-97DC-8913517F71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2898648"/>
            <a:ext cx="4892040" cy="3209544"/>
          </a:xfrm>
        </p:spPr>
        <p:txBody>
          <a:bodyPr anchor="t">
            <a:normAutofit/>
          </a:bodyPr>
          <a:lstStyle/>
          <a:p>
            <a:r>
              <a:rPr lang="en-US" sz="1600" dirty="0"/>
              <a:t>Using descriptions can be useful however certain details can be missed</a:t>
            </a:r>
          </a:p>
          <a:p>
            <a:r>
              <a:rPr lang="en-US" sz="1600" dirty="0"/>
              <a:t>There is a lot of generalizing with just descriptions</a:t>
            </a:r>
          </a:p>
          <a:p>
            <a:r>
              <a:rPr lang="en-US" sz="1600" dirty="0"/>
              <a:t>Data preparation took the entire time while working on the project</a:t>
            </a:r>
          </a:p>
          <a:p>
            <a:pPr lvl="1"/>
            <a:r>
              <a:rPr lang="en-US" sz="1600" dirty="0"/>
              <a:t>Finding data and also cleaning it to be usable</a:t>
            </a:r>
          </a:p>
          <a:p>
            <a:r>
              <a:rPr lang="en-US" sz="1600" dirty="0"/>
              <a:t>Did have access to video clips for most of the plays</a:t>
            </a:r>
          </a:p>
          <a:p>
            <a:r>
              <a:rPr lang="en-US" sz="1600" dirty="0"/>
              <a:t>This play had a high score of 85.26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49A7284-D010-4ACB-A08A-FC3C3689B5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238597" y="1417320"/>
            <a:ext cx="0" cy="402336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5550e2ab-6032-dc4d-4625-16c6388707ae_1280x720" descr="A group of people playing tennis&#10;&#10;Description automatically generated with medium confidence">
            <a:hlinkClick r:id="" action="ppaction://media"/>
            <a:extLst>
              <a:ext uri="{FF2B5EF4-FFF2-40B4-BE49-F238E27FC236}">
                <a16:creationId xmlns:a16="http://schemas.microsoft.com/office/drawing/2014/main" id="{B10D3A9E-C22B-4996-B49B-6DB3DA31FC3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748272" y="2020143"/>
            <a:ext cx="5025525" cy="2826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9288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75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</TotalTime>
  <Words>458</Words>
  <Application>Microsoft Office PowerPoint</Application>
  <PresentationFormat>Widescreen</PresentationFormat>
  <Paragraphs>55</Paragraphs>
  <Slides>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Tw Cen MT</vt:lpstr>
      <vt:lpstr>Office Theme</vt:lpstr>
      <vt:lpstr>Detecting NBA Highlight Plays</vt:lpstr>
      <vt:lpstr>Goal</vt:lpstr>
      <vt:lpstr>Data Gathering</vt:lpstr>
      <vt:lpstr>Grouping Data</vt:lpstr>
      <vt:lpstr>SQL Server</vt:lpstr>
      <vt:lpstr>Scoring of Plays</vt:lpstr>
      <vt:lpstr>Notes about Scoring</vt:lpstr>
      <vt:lpstr>Shortcomings</vt:lpstr>
      <vt:lpstr>Final Thoughts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Detecting NBA Highlight Plays</dc:title>
  <dc:creator>jacob.wilkens20@gmail.com</dc:creator>
  <cp:lastModifiedBy>jacob.wilkens20@gmail.com</cp:lastModifiedBy>
  <cp:revision>6</cp:revision>
  <dcterms:created xsi:type="dcterms:W3CDTF">2021-05-01T18:52:42Z</dcterms:created>
  <dcterms:modified xsi:type="dcterms:W3CDTF">2021-05-01T19:50:41Z</dcterms:modified>
</cp:coreProperties>
</file>